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72" r:id="rId4"/>
    <p:sldId id="258" r:id="rId5"/>
    <p:sldId id="269" r:id="rId6"/>
    <p:sldId id="271" r:id="rId7"/>
    <p:sldId id="273" r:id="rId8"/>
  </p:sldIdLst>
  <p:sldSz cx="9144000" cy="5143500" type="screen16x9"/>
  <p:notesSz cx="6858000" cy="9144000"/>
  <p:embeddedFontLst>
    <p:embeddedFont>
      <p:font typeface="Lato" panose="020B0604020202020204" charset="0"/>
      <p:regular r:id="rId10"/>
    </p:embeddedFont>
    <p:embeddedFont>
      <p:font typeface="Raleway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198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gif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7627500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889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37e1bdcf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37e1bdcf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7234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37e1bdcf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37e1bdcf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5634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29e015110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29e015110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Paramater sharing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837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29e015110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29e015110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Paramater sharing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2579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29e015110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29e015110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Paramater sharing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6565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owardsdatascience.com/semantic-segmentation-popular-architectures-dff0a75f39d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eecs.berkeley.edu/~jonlong/long_shelhamer_fcn.pdf" TargetMode="External"/><Relationship Id="rId7" Type="http://schemas.openxmlformats.org/officeDocument/2006/relationships/hyperlink" Target="https://arxiv.org/pdf/1612.01105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arxiv.org/abs/1505.07293" TargetMode="External"/><Relationship Id="rId5" Type="http://schemas.openxmlformats.org/officeDocument/2006/relationships/hyperlink" Target="https://arxiv.org/pdf/1606.00915.pdf" TargetMode="External"/><Relationship Id="rId4" Type="http://schemas.openxmlformats.org/officeDocument/2006/relationships/hyperlink" Target="https://arxiv.org/pdf/1505.04597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rthur_ouaknine/review-of-deep-learning-algorithms-for-image-semantic-segmentation-509a600f7b57" TargetMode="External"/><Relationship Id="rId2" Type="http://schemas.openxmlformats.org/officeDocument/2006/relationships/hyperlink" Target="https://towardsdatascience.com/semantic-segmentation-popular-architectures-dff0a75f39d0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23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Arial"/>
                <a:ea typeface="Arial"/>
                <a:cs typeface="Arial"/>
                <a:sym typeface="Arial"/>
              </a:rPr>
              <a:t>CMPUT 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328 - Fall 2019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Assignment </a:t>
            </a:r>
            <a:r>
              <a:rPr lang="en" sz="3600" dirty="0" smtClean="0">
                <a:latin typeface="Arial"/>
                <a:ea typeface="Arial"/>
                <a:cs typeface="Arial"/>
                <a:sym typeface="Arial"/>
              </a:rPr>
              <a:t>8: </a:t>
            </a:r>
            <a:endParaRPr sz="3600" dirty="0">
              <a:latin typeface="Arial"/>
              <a:ea typeface="Arial"/>
              <a:cs typeface="Arial"/>
              <a:sym typeface="Arial"/>
            </a:endParaRPr>
          </a:p>
          <a:p>
            <a:pPr lvl="0" algn="ctr"/>
            <a:r>
              <a:rPr lang="en-US" dirty="0"/>
              <a:t>Semantic Segmentation</a:t>
            </a:r>
            <a:endParaRPr sz="36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13" descr="E:\Users\Tommy\Pictures\university-of-alberta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08489" y="3868800"/>
            <a:ext cx="4527025" cy="111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684725" y="5955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Semantic Segmentation</a:t>
            </a:r>
            <a:r>
              <a:rPr lang="en" dirty="0" smtClean="0"/>
              <a:t>:</a:t>
            </a:r>
            <a:endParaRPr dirty="0"/>
          </a:p>
        </p:txBody>
      </p:sp>
      <p:sp>
        <p:nvSpPr>
          <p:cNvPr id="4" name="Rectangle 3"/>
          <p:cNvSpPr/>
          <p:nvPr/>
        </p:nvSpPr>
        <p:spPr>
          <a:xfrm>
            <a:off x="684724" y="1471336"/>
            <a:ext cx="756550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medium-content-serif-font"/>
              </a:rPr>
              <a:t>Semantic segmentation is the task of classifying each and very pixel in an image into a class as shown in the image below. Here you can see that all persons are red, the road is purple, the vehicles are blue, street signs are yellow etc.</a:t>
            </a:r>
            <a:endParaRPr lang="en-US" dirty="0"/>
          </a:p>
        </p:txBody>
      </p:sp>
      <p:pic>
        <p:nvPicPr>
          <p:cNvPr id="1026" name="Picture 2" descr="https://miro.medium.com/max/500/1*wbaUQkYzRhvmd7IjKJjjCg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171" y="2332236"/>
            <a:ext cx="4762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84724" y="4835723"/>
            <a:ext cx="593784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50" dirty="0" smtClean="0"/>
              <a:t>Ref: </a:t>
            </a:r>
            <a:r>
              <a:rPr lang="en-US" sz="1050" dirty="0">
                <a:hlinkClick r:id="rId4"/>
              </a:rPr>
              <a:t>https://towardsdatascience.com/semantic-segmentation-popular-architectures-dff0a75f39d0</a:t>
            </a:r>
            <a:endParaRPr lang="en-US" sz="10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684725" y="5955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dirty="0"/>
              <a:t>Deep Learning Model Architectures for Semantic </a:t>
            </a:r>
            <a:r>
              <a:rPr lang="en-US" sz="1800" dirty="0" smtClean="0"/>
              <a:t>Segmentation</a:t>
            </a:r>
            <a:r>
              <a:rPr lang="en" sz="1800" dirty="0" smtClean="0"/>
              <a:t>:</a:t>
            </a:r>
            <a:endParaRPr sz="1800" dirty="0"/>
          </a:p>
        </p:txBody>
      </p:sp>
      <p:sp>
        <p:nvSpPr>
          <p:cNvPr id="4" name="Rectangle 3"/>
          <p:cNvSpPr/>
          <p:nvPr/>
        </p:nvSpPr>
        <p:spPr>
          <a:xfrm>
            <a:off x="684724" y="1471336"/>
            <a:ext cx="7565501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Fully Convolutional Network (FCN</a:t>
            </a:r>
            <a:r>
              <a:rPr lang="en-US" b="1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[</a:t>
            </a:r>
            <a:r>
              <a:rPr lang="fr-FR" dirty="0" smtClean="0">
                <a:hlinkClick r:id="rId3"/>
              </a:rPr>
              <a:t>J</a:t>
            </a:r>
            <a:r>
              <a:rPr lang="fr-FR" dirty="0">
                <a:hlinkClick r:id="rId3"/>
              </a:rPr>
              <a:t>. Long et al. (2015</a:t>
            </a:r>
            <a:r>
              <a:rPr lang="fr-FR" dirty="0" smtClean="0">
                <a:hlinkClick r:id="rId3"/>
              </a:rPr>
              <a:t>)</a:t>
            </a:r>
            <a:r>
              <a:rPr lang="fr-FR" b="1" dirty="0" smtClean="0"/>
              <a:t>]</a:t>
            </a:r>
            <a:endParaRPr lang="en-US" b="1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U-Net [</a:t>
            </a:r>
            <a:r>
              <a:rPr lang="en-US" dirty="0" smtClean="0">
                <a:hlinkClick r:id="rId4"/>
              </a:rPr>
              <a:t>O</a:t>
            </a:r>
            <a:r>
              <a:rPr lang="en-US" dirty="0">
                <a:hlinkClick r:id="rId4"/>
              </a:rPr>
              <a:t>. </a:t>
            </a:r>
            <a:r>
              <a:rPr lang="en-US" dirty="0" err="1">
                <a:hlinkClick r:id="rId4"/>
              </a:rPr>
              <a:t>Ronneberger</a:t>
            </a:r>
            <a:r>
              <a:rPr lang="en-US" dirty="0">
                <a:hlinkClick r:id="rId4"/>
              </a:rPr>
              <a:t> et al. (2015</a:t>
            </a:r>
            <a:r>
              <a:rPr lang="en-US" dirty="0" smtClean="0">
                <a:hlinkClick r:id="rId4"/>
              </a:rPr>
              <a:t>)</a:t>
            </a:r>
            <a:r>
              <a:rPr lang="en-US" b="1" dirty="0" smtClean="0"/>
              <a:t>]</a:t>
            </a:r>
            <a:endParaRPr lang="en-US" b="1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DeepLab</a:t>
            </a:r>
            <a:r>
              <a:rPr lang="en-US" b="1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[</a:t>
            </a:r>
            <a:r>
              <a:rPr lang="da-DK" dirty="0" smtClean="0">
                <a:hlinkClick r:id="rId5"/>
              </a:rPr>
              <a:t>L</a:t>
            </a:r>
            <a:r>
              <a:rPr lang="da-DK" dirty="0">
                <a:hlinkClick r:id="rId5"/>
              </a:rPr>
              <a:t>.-C. Chen et al. (2017</a:t>
            </a:r>
            <a:r>
              <a:rPr lang="da-DK" dirty="0" smtClean="0">
                <a:hlinkClick r:id="rId5"/>
              </a:rPr>
              <a:t>)</a:t>
            </a:r>
            <a:r>
              <a:rPr lang="da-DK" b="1" dirty="0" smtClean="0"/>
              <a:t>]</a:t>
            </a:r>
            <a:endParaRPr lang="en-US" b="1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SegNet</a:t>
            </a:r>
            <a:r>
              <a:rPr lang="en-US" b="1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[</a:t>
            </a:r>
            <a:r>
              <a:rPr lang="da-DK" dirty="0" smtClean="0">
                <a:hlinkClick r:id="rId5"/>
              </a:rPr>
              <a:t>V. Badrinarayana</a:t>
            </a:r>
            <a:r>
              <a:rPr lang="da-DK" dirty="0" smtClean="0">
                <a:hlinkClick r:id="rId6"/>
              </a:rPr>
              <a:t>n</a:t>
            </a:r>
            <a:r>
              <a:rPr lang="da-DK" dirty="0" smtClean="0">
                <a:hlinkClick r:id="rId5"/>
              </a:rPr>
              <a:t> et </a:t>
            </a:r>
            <a:r>
              <a:rPr lang="da-DK" dirty="0">
                <a:hlinkClick r:id="rId5"/>
              </a:rPr>
              <a:t>al. (</a:t>
            </a:r>
            <a:r>
              <a:rPr lang="da-DK" dirty="0" smtClean="0">
                <a:hlinkClick r:id="rId5"/>
              </a:rPr>
              <a:t>2015)</a:t>
            </a:r>
            <a:r>
              <a:rPr lang="da-DK" b="1" dirty="0" smtClean="0"/>
              <a:t>]</a:t>
            </a:r>
            <a:endParaRPr lang="en-US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PSPNet</a:t>
            </a:r>
            <a:r>
              <a:rPr lang="en-US" b="1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[</a:t>
            </a:r>
            <a:r>
              <a:rPr lang="da-DK" dirty="0" smtClean="0">
                <a:hlinkClick r:id="rId7"/>
              </a:rPr>
              <a:t>H</a:t>
            </a:r>
            <a:r>
              <a:rPr lang="da-DK" dirty="0">
                <a:hlinkClick r:id="rId7"/>
              </a:rPr>
              <a:t>. Zhao et al. (2016</a:t>
            </a:r>
            <a:r>
              <a:rPr lang="da-DK" dirty="0" smtClean="0">
                <a:hlinkClick r:id="rId7"/>
              </a:rPr>
              <a:t>)</a:t>
            </a:r>
            <a:r>
              <a:rPr lang="da-DK" b="1" dirty="0" smtClean="0"/>
              <a:t>]</a:t>
            </a:r>
            <a:endParaRPr lang="en-US" b="1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61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684725" y="5955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u="heavy" dirty="0"/>
              <a:t>Semantic Segmentation on Texture Images dataset</a:t>
            </a:r>
            <a:endParaRPr sz="2000" dirty="0"/>
          </a:p>
        </p:txBody>
      </p:sp>
      <p:sp>
        <p:nvSpPr>
          <p:cNvPr id="101" name="Google Shape;101;p15"/>
          <p:cNvSpPr txBox="1"/>
          <p:nvPr/>
        </p:nvSpPr>
        <p:spPr>
          <a:xfrm>
            <a:off x="403675" y="1438552"/>
            <a:ext cx="5136600" cy="928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en-US" dirty="0"/>
              <a:t>The Texture Images dataset was created by placing these 4 texture images randomly on blank images of size 196x196:</a:t>
            </a:r>
            <a:endParaRPr dirty="0">
              <a:latin typeface="+mj-lt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  <a:ea typeface="Lato"/>
              <a:cs typeface="Lato"/>
              <a:sym typeface="Lato"/>
            </a:endParaRPr>
          </a:p>
        </p:txBody>
      </p:sp>
      <p:pic>
        <p:nvPicPr>
          <p:cNvPr id="5" name="image1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61108" y="1438552"/>
            <a:ext cx="2984131" cy="98660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3675" y="2271266"/>
            <a:ext cx="3935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5565">
              <a:spcAft>
                <a:spcPts val="75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sample image by this procedure is shown below:</a:t>
            </a:r>
          </a:p>
        </p:txBody>
      </p:sp>
      <p:pic>
        <p:nvPicPr>
          <p:cNvPr id="7" name="image2.jpeg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875204" y="2723749"/>
            <a:ext cx="2463523" cy="23043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684725" y="5955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u="heavy" dirty="0"/>
              <a:t>Semantic Segmentation on Texture Images dataset</a:t>
            </a:r>
            <a:endParaRPr sz="2000" dirty="0"/>
          </a:p>
        </p:txBody>
      </p:sp>
      <p:sp>
        <p:nvSpPr>
          <p:cNvPr id="101" name="Google Shape;101;p15"/>
          <p:cNvSpPr txBox="1"/>
          <p:nvPr/>
        </p:nvSpPr>
        <p:spPr>
          <a:xfrm>
            <a:off x="424224" y="1450690"/>
            <a:ext cx="6870350" cy="3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There are 2000 samples in the train set and 500 samples in the test set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Each sample consists of an RGB image of size (1, 196, 196, 3) and a mask of size (1, 196, 196, 1</a:t>
            </a:r>
            <a:r>
              <a:rPr lang="en-US" dirty="0" smtClean="0"/>
              <a:t>)</a:t>
            </a:r>
          </a:p>
          <a:p>
            <a:endParaRPr lang="en-CA" dirty="0">
              <a:latin typeface="+mj-lt"/>
              <a:ea typeface="Lato"/>
              <a:cs typeface="Lato"/>
              <a:sym typeface="Lato"/>
            </a:endParaRPr>
          </a:p>
          <a:p>
            <a:r>
              <a:rPr lang="en-US" dirty="0"/>
              <a:t>The mask tells us which texture each pixel belongs to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will have value from 0 to </a:t>
            </a:r>
            <a:r>
              <a:rPr lang="en-US" dirty="0" smtClean="0"/>
              <a:t>4: </a:t>
            </a:r>
            <a:r>
              <a:rPr lang="en-US" dirty="0"/>
              <a:t>0 is the background class (i.e. that pixel belong to no class),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1-4 </a:t>
            </a:r>
            <a:r>
              <a:rPr lang="en-US" dirty="0"/>
              <a:t>are for the 4 classes of the 4 texture.</a:t>
            </a:r>
          </a:p>
          <a:p>
            <a:endParaRPr dirty="0">
              <a:latin typeface="+mj-lt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099850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684725" y="5955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u="heavy" dirty="0" smtClean="0"/>
              <a:t>Task</a:t>
            </a:r>
            <a:endParaRPr sz="2000" dirty="0"/>
          </a:p>
        </p:txBody>
      </p:sp>
      <p:sp>
        <p:nvSpPr>
          <p:cNvPr id="101" name="Google Shape;101;p15"/>
          <p:cNvSpPr txBox="1"/>
          <p:nvPr/>
        </p:nvSpPr>
        <p:spPr>
          <a:xfrm>
            <a:off x="424224" y="1450690"/>
            <a:ext cx="6870350" cy="3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Your task in this </a:t>
            </a:r>
            <a:r>
              <a:rPr lang="en-US" dirty="0" smtClean="0"/>
              <a:t>assignment </a:t>
            </a:r>
            <a:r>
              <a:rPr lang="en-US" dirty="0"/>
              <a:t>is to do semantic segmentation on this dataset. </a:t>
            </a:r>
            <a:endParaRPr lang="en-US" dirty="0" smtClean="0"/>
          </a:p>
          <a:p>
            <a:endParaRPr lang="en-CA" dirty="0">
              <a:latin typeface="+mj-lt"/>
              <a:ea typeface="Lato"/>
              <a:cs typeface="Lato"/>
              <a:sym typeface="Lato"/>
            </a:endParaRPr>
          </a:p>
          <a:p>
            <a:r>
              <a:rPr lang="en-US" dirty="0"/>
              <a:t>There are no architecture requirements or guidelines</a:t>
            </a:r>
            <a:r>
              <a:rPr lang="en-US" dirty="0" smtClean="0"/>
              <a:t>.</a:t>
            </a:r>
          </a:p>
          <a:p>
            <a:endParaRPr lang="en-CA" dirty="0">
              <a:latin typeface="+mj-lt"/>
              <a:ea typeface="Lato"/>
              <a:cs typeface="Lato"/>
              <a:sym typeface="Lato"/>
            </a:endParaRPr>
          </a:p>
          <a:p>
            <a:r>
              <a:rPr lang="en-US" dirty="0" smtClean="0"/>
              <a:t>Your </a:t>
            </a:r>
            <a:r>
              <a:rPr lang="en-US" dirty="0"/>
              <a:t>mark will scale linearly with the pixel accuracy of your segmentation, starting from </a:t>
            </a:r>
            <a:r>
              <a:rPr lang="en-US" dirty="0" smtClean="0"/>
              <a:t>90.5% </a:t>
            </a:r>
            <a:r>
              <a:rPr lang="en-US" dirty="0"/>
              <a:t>(0 mark) and cap at </a:t>
            </a:r>
            <a:r>
              <a:rPr lang="en-US" dirty="0" smtClean="0"/>
              <a:t>98.5% </a:t>
            </a:r>
            <a:r>
              <a:rPr lang="en-US" dirty="0"/>
              <a:t>(75 Marks)</a:t>
            </a:r>
          </a:p>
          <a:p>
            <a:endParaRPr dirty="0">
              <a:latin typeface="+mj-lt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89168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434" y="578911"/>
            <a:ext cx="7688700" cy="535200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towardsdatascience.com/semantic-segmentation-popular-architectures-dff0a75f39d0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https://medium.com/@</a:t>
            </a:r>
            <a:r>
              <a:rPr lang="en-US" dirty="0" smtClean="0">
                <a:hlinkClick r:id="rId3"/>
              </a:rPr>
              <a:t>arthur_ouaknine/review-of-deep-learning-algorithms-for-image-semantic-segmentation-509a600f7b57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804116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2188</TotalTime>
  <Words>342</Words>
  <Application>Microsoft Office PowerPoint</Application>
  <PresentationFormat>On-screen Show (16:9)</PresentationFormat>
  <Paragraphs>44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Lato</vt:lpstr>
      <vt:lpstr>Times New Roman</vt:lpstr>
      <vt:lpstr>Raleway</vt:lpstr>
      <vt:lpstr>medium-content-serif-font</vt:lpstr>
      <vt:lpstr>Arial</vt:lpstr>
      <vt:lpstr>Streamline</vt:lpstr>
      <vt:lpstr>CMPUT 328 - Fall 2019 Assignment 8:  Semantic Segmentation</vt:lpstr>
      <vt:lpstr>Semantic Segmentation:</vt:lpstr>
      <vt:lpstr>Deep Learning Model Architectures for Semantic Segmentation:</vt:lpstr>
      <vt:lpstr>Semantic Segmentation on Texture Images dataset</vt:lpstr>
      <vt:lpstr>Semantic Segmentation on Texture Images dataset</vt:lpstr>
      <vt:lpstr>Task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CMPUT 328 - Fall 2019 Assignment 7:  Adversarial Attack on LeNet5</dc:title>
  <cp:lastModifiedBy>Windows User</cp:lastModifiedBy>
  <cp:revision>23</cp:revision>
  <dcterms:modified xsi:type="dcterms:W3CDTF">2019-10-28T17:30:03Z</dcterms:modified>
</cp:coreProperties>
</file>